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57" r:id="rId4"/>
    <p:sldId id="258" r:id="rId5"/>
    <p:sldId id="280" r:id="rId6"/>
    <p:sldId id="270" r:id="rId7"/>
    <p:sldId id="264" r:id="rId8"/>
    <p:sldId id="268" r:id="rId9"/>
    <p:sldId id="279" r:id="rId10"/>
    <p:sldId id="265" r:id="rId11"/>
    <p:sldId id="281" r:id="rId12"/>
    <p:sldId id="266" r:id="rId13"/>
    <p:sldId id="271" r:id="rId14"/>
    <p:sldId id="278" r:id="rId15"/>
    <p:sldId id="282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D2"/>
    <a:srgbClr val="E5F4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0DCB2F-604A-7A47-8C52-931747A8B610}" v="9" dt="2025-03-17T19:53:22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4"/>
    <p:restoredTop sz="74779" autoAdjust="0"/>
  </p:normalViewPr>
  <p:slideViewPr>
    <p:cSldViewPr snapToGrid="0">
      <p:cViewPr varScale="1">
        <p:scale>
          <a:sx n="151" d="100"/>
          <a:sy n="151" d="100"/>
        </p:scale>
        <p:origin x="28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 Visser" userId="a09fca79b9b22e48" providerId="LiveId" clId="{7F0DCB2F-604A-7A47-8C52-931747A8B610}"/>
    <pc:docChg chg="undo custSel modSld">
      <pc:chgData name="Stephan Visser" userId="a09fca79b9b22e48" providerId="LiveId" clId="{7F0DCB2F-604A-7A47-8C52-931747A8B610}" dt="2025-03-17T19:53:31.983" v="40" actId="6549"/>
      <pc:docMkLst>
        <pc:docMk/>
      </pc:docMkLst>
      <pc:sldChg chg="addSp modSp mod">
        <pc:chgData name="Stephan Visser" userId="a09fca79b9b22e48" providerId="LiveId" clId="{7F0DCB2F-604A-7A47-8C52-931747A8B610}" dt="2025-03-17T19:52:49.177" v="32" actId="1076"/>
        <pc:sldMkLst>
          <pc:docMk/>
          <pc:sldMk cId="1910210948" sldId="264"/>
        </pc:sldMkLst>
        <pc:spChg chg="mod">
          <ac:chgData name="Stephan Visser" userId="a09fca79b9b22e48" providerId="LiveId" clId="{7F0DCB2F-604A-7A47-8C52-931747A8B610}" dt="2025-03-17T19:52:11.908" v="8" actId="1076"/>
          <ac:spMkLst>
            <pc:docMk/>
            <pc:sldMk cId="1910210948" sldId="264"/>
            <ac:spMk id="3" creationId="{D51C44A5-CE44-CC7B-7AC1-4BAAE7563E42}"/>
          </ac:spMkLst>
        </pc:spChg>
        <pc:spChg chg="add mod">
          <ac:chgData name="Stephan Visser" userId="a09fca79b9b22e48" providerId="LiveId" clId="{7F0DCB2F-604A-7A47-8C52-931747A8B610}" dt="2025-03-17T19:52:43.967" v="31" actId="14100"/>
          <ac:spMkLst>
            <pc:docMk/>
            <pc:sldMk cId="1910210948" sldId="264"/>
            <ac:spMk id="7" creationId="{26112A15-B28D-EB04-F8A0-B09BDDE2CA94}"/>
          </ac:spMkLst>
        </pc:spChg>
        <pc:picChg chg="add mod">
          <ac:chgData name="Stephan Visser" userId="a09fca79b9b22e48" providerId="LiveId" clId="{7F0DCB2F-604A-7A47-8C52-931747A8B610}" dt="2025-03-17T19:52:49.177" v="32" actId="1076"/>
          <ac:picMkLst>
            <pc:docMk/>
            <pc:sldMk cId="1910210948" sldId="264"/>
            <ac:picMk id="4" creationId="{3F69A0C1-F3D5-AFDE-E28E-A8DE057F5FF2}"/>
          </ac:picMkLst>
        </pc:picChg>
      </pc:sldChg>
      <pc:sldChg chg="addSp delSp modSp mod">
        <pc:chgData name="Stephan Visser" userId="a09fca79b9b22e48" providerId="LiveId" clId="{7F0DCB2F-604A-7A47-8C52-931747A8B610}" dt="2025-03-17T19:53:31.983" v="40" actId="6549"/>
        <pc:sldMkLst>
          <pc:docMk/>
          <pc:sldMk cId="1289388946" sldId="279"/>
        </pc:sldMkLst>
        <pc:spChg chg="add mod">
          <ac:chgData name="Stephan Visser" userId="a09fca79b9b22e48" providerId="LiveId" clId="{7F0DCB2F-604A-7A47-8C52-931747A8B610}" dt="2025-03-17T19:53:31.983" v="40" actId="6549"/>
          <ac:spMkLst>
            <pc:docMk/>
            <pc:sldMk cId="1289388946" sldId="279"/>
            <ac:spMk id="5" creationId="{054E9211-C49C-EE0A-5B5F-0EF1ACF0BB5A}"/>
          </ac:spMkLst>
        </pc:spChg>
        <pc:picChg chg="add mod">
          <ac:chgData name="Stephan Visser" userId="a09fca79b9b22e48" providerId="LiveId" clId="{7F0DCB2F-604A-7A47-8C52-931747A8B610}" dt="2025-03-17T19:53:22.589" v="33"/>
          <ac:picMkLst>
            <pc:docMk/>
            <pc:sldMk cId="1289388946" sldId="279"/>
            <ac:picMk id="4" creationId="{6B8CE87D-9081-EC9F-3CF8-CF796D945F11}"/>
          </ac:picMkLst>
        </pc:picChg>
        <pc:picChg chg="del">
          <ac:chgData name="Stephan Visser" userId="a09fca79b9b22e48" providerId="LiveId" clId="{7F0DCB2F-604A-7A47-8C52-931747A8B610}" dt="2025-03-17T19:50:27.609" v="0" actId="478"/>
          <ac:picMkLst>
            <pc:docMk/>
            <pc:sldMk cId="1289388946" sldId="279"/>
            <ac:picMk id="4114" creationId="{1946AFB9-946A-AF7D-06DC-245C5CF94CD6}"/>
          </ac:picMkLst>
        </pc:picChg>
        <pc:picChg chg="del">
          <ac:chgData name="Stephan Visser" userId="a09fca79b9b22e48" providerId="LiveId" clId="{7F0DCB2F-604A-7A47-8C52-931747A8B610}" dt="2025-03-17T19:50:29.638" v="1" actId="478"/>
          <ac:picMkLst>
            <pc:docMk/>
            <pc:sldMk cId="1289388946" sldId="279"/>
            <ac:picMk id="4116" creationId="{AAE48171-08C8-EE52-B2D0-1F176291BB5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242B3-1F1E-4111-882B-02B33C8C8A97}" type="datetimeFigureOut">
              <a:t>17-03-2025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59BE-996F-453B-96FF-6DF19F89F1A4}" type="slidenum"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594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587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0BB0-1ECB-ED84-9F25-7B37E1F02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2D996B0-49AC-E224-BA3E-FD3A5E57B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A28E573-1E9D-A86C-40CA-0C01B8B31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99BC67-D581-3DFD-678E-19B36E922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9141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2319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228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Customer A: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All apps in a single workspace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Only SVN as available option for VCS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4 environments with each of them a DB server (Linux), ORDS/Tomcat/Apache (Linux) and a VM for development and operations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Single DEVDB for all developers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Customer B: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2 apps with a lot of pages (400+)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GIT already in use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Azure DevOps server in place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6 environments with each of them a DB server (Linux), a WL server (Linux) and a UTIL server (Windows)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Developers with personal VM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DEVDB in Docker for each developer, changed that to PDB’s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983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47994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Start with KISS</a:t>
            </a:r>
          </a:p>
          <a:p>
            <a:r>
              <a:rPr lang="en-GB" sz="2400" dirty="0"/>
              <a:t>Do not focus only on tech</a:t>
            </a:r>
          </a:p>
          <a:p>
            <a:pPr lvl="1"/>
            <a:r>
              <a:rPr lang="en-GB" sz="2000" dirty="0"/>
              <a:t>Agree with Devs and Ops on DevOps platform, workflows etc.</a:t>
            </a:r>
          </a:p>
          <a:p>
            <a:r>
              <a:rPr lang="en-GB" sz="2400" dirty="0"/>
              <a:t>Use the right VCS</a:t>
            </a:r>
          </a:p>
          <a:p>
            <a:pPr lvl="1"/>
            <a:r>
              <a:rPr lang="en-GB" sz="2000" dirty="0"/>
              <a:t>SVN is possible but get into GIT asap</a:t>
            </a:r>
          </a:p>
          <a:p>
            <a:pPr lvl="1"/>
            <a:r>
              <a:rPr lang="en-GB" sz="2000" dirty="0"/>
              <a:t>Use a simple, effective GIT workflow</a:t>
            </a:r>
          </a:p>
          <a:p>
            <a:r>
              <a:rPr lang="en-GB" sz="2400" dirty="0"/>
              <a:t>All apps in a single workspace?</a:t>
            </a:r>
          </a:p>
          <a:p>
            <a:r>
              <a:rPr lang="en-GB" sz="2400" dirty="0"/>
              <a:t>Liquibase is not always necessary</a:t>
            </a:r>
          </a:p>
          <a:p>
            <a:pPr lvl="1"/>
            <a:r>
              <a:rPr lang="en-GB" sz="2000" dirty="0"/>
              <a:t>DDL scripts first, LB later</a:t>
            </a:r>
          </a:p>
          <a:p>
            <a:pPr lvl="1"/>
            <a:r>
              <a:rPr lang="en-GB" sz="2000" dirty="0"/>
              <a:t>Database changes done by DBA</a:t>
            </a:r>
          </a:p>
          <a:p>
            <a:r>
              <a:rPr lang="en-GB" sz="2400" dirty="0"/>
              <a:t>Do not forget to include all parts and pieces</a:t>
            </a:r>
          </a:p>
          <a:p>
            <a:pPr lvl="1"/>
            <a:r>
              <a:rPr lang="en-GB" sz="1600" dirty="0"/>
              <a:t>Static workspace and application files</a:t>
            </a:r>
          </a:p>
          <a:p>
            <a:pPr lvl="1"/>
            <a:r>
              <a:rPr lang="en-GB" sz="1600" dirty="0"/>
              <a:t>Public and private reports</a:t>
            </a:r>
          </a:p>
          <a:p>
            <a:pPr lvl="1"/>
            <a:r>
              <a:rPr lang="en-GB" sz="1600" dirty="0"/>
              <a:t>External objects, configuration etc.</a:t>
            </a:r>
            <a:endParaRPr lang="en-GB" sz="2600" dirty="0"/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8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145751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A21D-693F-A8DD-FA76-8F29A235F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C95B7E-3B6E-726E-9EF7-EE6B7A646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6D1AAC-5D7A-936D-7CA6-3F81B8E91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+mn-lt"/>
                <a:cs typeface="+mn-lt"/>
              </a:rPr>
              <a:t>Version Control System (VCS)</a:t>
            </a:r>
            <a:endParaRPr lang="nl-NL" sz="1200" dirty="0"/>
          </a:p>
          <a:p>
            <a:r>
              <a:rPr lang="nl-NL" sz="1200" dirty="0" err="1">
                <a:ea typeface="+mn-lt"/>
                <a:cs typeface="+mn-lt"/>
              </a:rPr>
              <a:t>Continuous</a:t>
            </a:r>
            <a:r>
              <a:rPr lang="nl-NL" sz="1200" dirty="0">
                <a:ea typeface="+mn-lt"/>
                <a:cs typeface="+mn-lt"/>
              </a:rPr>
              <a:t> Integration (CI)</a:t>
            </a:r>
            <a:endParaRPr lang="nl-NL" sz="1200" dirty="0"/>
          </a:p>
          <a:p>
            <a:r>
              <a:rPr lang="nl-NL" sz="1200" dirty="0" err="1">
                <a:ea typeface="+mn-lt"/>
                <a:cs typeface="+mn-lt"/>
              </a:rPr>
              <a:t>Continuous</a:t>
            </a:r>
            <a:r>
              <a:rPr lang="nl-NL" sz="1200" dirty="0">
                <a:ea typeface="+mn-lt"/>
                <a:cs typeface="+mn-lt"/>
              </a:rPr>
              <a:t> Delivery (CD)</a:t>
            </a:r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err="1">
                <a:ea typeface="+mn-lt"/>
                <a:cs typeface="+mn-lt"/>
              </a:rPr>
              <a:t>Containerization</a:t>
            </a:r>
            <a:r>
              <a:rPr lang="nl-NL" sz="1200" dirty="0">
                <a:ea typeface="+mn-lt"/>
                <a:cs typeface="+mn-lt"/>
              </a:rPr>
              <a:t> </a:t>
            </a:r>
            <a:r>
              <a:rPr lang="nl-NL" sz="1200" dirty="0" err="1">
                <a:ea typeface="+mn-lt"/>
                <a:cs typeface="+mn-lt"/>
              </a:rPr>
              <a:t>and</a:t>
            </a:r>
            <a:r>
              <a:rPr lang="nl-NL" sz="1200" dirty="0">
                <a:ea typeface="+mn-lt"/>
                <a:cs typeface="+mn-lt"/>
              </a:rPr>
              <a:t> </a:t>
            </a:r>
            <a:r>
              <a:rPr lang="nl-NL" sz="1200" dirty="0" err="1">
                <a:ea typeface="+mn-lt"/>
                <a:cs typeface="+mn-lt"/>
              </a:rPr>
              <a:t>Orchestration</a:t>
            </a:r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>
                <a:ea typeface="+mn-lt"/>
                <a:cs typeface="+mn-lt"/>
              </a:rPr>
              <a:t>Monitoring </a:t>
            </a:r>
            <a:r>
              <a:rPr lang="nl-NL" sz="1200" dirty="0" err="1">
                <a:ea typeface="+mn-lt"/>
                <a:cs typeface="+mn-lt"/>
              </a:rPr>
              <a:t>and</a:t>
            </a:r>
            <a:r>
              <a:rPr lang="nl-NL" sz="1200" dirty="0">
                <a:ea typeface="+mn-lt"/>
                <a:cs typeface="+mn-lt"/>
              </a:rPr>
              <a:t> </a:t>
            </a:r>
            <a:r>
              <a:rPr lang="nl-NL" sz="1200" dirty="0" err="1">
                <a:ea typeface="+mn-lt"/>
                <a:cs typeface="+mn-lt"/>
              </a:rPr>
              <a:t>Logging</a:t>
            </a:r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 err="1">
                <a:ea typeface="+mn-lt"/>
                <a:cs typeface="+mn-lt"/>
              </a:rPr>
              <a:t>Documentation</a:t>
            </a:r>
            <a:r>
              <a:rPr lang="nl-NL" sz="1200" dirty="0">
                <a:ea typeface="+mn-lt"/>
                <a:cs typeface="+mn-lt"/>
              </a:rPr>
              <a:t> </a:t>
            </a:r>
            <a:r>
              <a:rPr lang="nl-NL" sz="1200" dirty="0" err="1">
                <a:ea typeface="+mn-lt"/>
                <a:cs typeface="+mn-lt"/>
              </a:rPr>
              <a:t>and</a:t>
            </a:r>
            <a:r>
              <a:rPr lang="nl-NL" sz="1200" dirty="0">
                <a:ea typeface="+mn-lt"/>
                <a:cs typeface="+mn-lt"/>
              </a:rPr>
              <a:t> Training</a:t>
            </a:r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>
                <a:ea typeface="+mn-lt"/>
                <a:cs typeface="+mn-lt"/>
              </a:rPr>
              <a:t>Security </a:t>
            </a:r>
            <a:r>
              <a:rPr lang="nl-NL" sz="1200" dirty="0" err="1">
                <a:ea typeface="+mn-lt"/>
                <a:cs typeface="+mn-lt"/>
              </a:rPr>
              <a:t>and</a:t>
            </a:r>
            <a:r>
              <a:rPr lang="nl-NL" sz="1200" dirty="0">
                <a:ea typeface="+mn-lt"/>
                <a:cs typeface="+mn-lt"/>
              </a:rPr>
              <a:t> Compliance</a:t>
            </a:r>
            <a:endParaRPr lang="nl-NL" sz="1200" dirty="0"/>
          </a:p>
          <a:p>
            <a:r>
              <a:rPr lang="nl-NL" sz="1200" dirty="0" err="1">
                <a:ea typeface="+mn-lt"/>
                <a:cs typeface="+mn-lt"/>
              </a:rPr>
              <a:t>Configuration</a:t>
            </a:r>
            <a:r>
              <a:rPr lang="nl-NL" sz="1200" dirty="0">
                <a:ea typeface="+mn-lt"/>
                <a:cs typeface="+mn-lt"/>
              </a:rPr>
              <a:t> Management</a:t>
            </a:r>
            <a:endParaRPr lang="nl-NL" sz="1200" dirty="0"/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633E8-ED27-B492-0521-A34CB6301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60811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A complete toolset makes life a lot easier!</a:t>
            </a:r>
          </a:p>
          <a:p>
            <a:pPr lvl="1"/>
            <a:r>
              <a:rPr lang="en-GB" sz="2800" dirty="0"/>
              <a:t>Azure DevOps Server</a:t>
            </a:r>
          </a:p>
          <a:p>
            <a:r>
              <a:rPr lang="en-GB" sz="3200" dirty="0"/>
              <a:t>Security Matters (a lot)!</a:t>
            </a:r>
          </a:p>
          <a:p>
            <a:pPr lvl="1"/>
            <a:r>
              <a:rPr lang="en-GB" sz="2800" dirty="0"/>
              <a:t>DevOps or </a:t>
            </a:r>
            <a:r>
              <a:rPr lang="en-GB" sz="2800" dirty="0" err="1"/>
              <a:t>DevSecOps</a:t>
            </a:r>
            <a:r>
              <a:rPr lang="en-GB" sz="2800" dirty="0"/>
              <a:t>?</a:t>
            </a:r>
          </a:p>
          <a:p>
            <a:pPr lvl="1"/>
            <a:r>
              <a:rPr lang="en-GB" sz="2800" dirty="0"/>
              <a:t>Keep secrets a secret, use a vault</a:t>
            </a:r>
          </a:p>
          <a:p>
            <a:pPr lvl="1"/>
            <a:r>
              <a:rPr lang="en-GB" sz="2800" dirty="0"/>
              <a:t>Regularly check for CVEs and security updates</a:t>
            </a:r>
          </a:p>
          <a:p>
            <a:r>
              <a:rPr lang="en-GB" sz="3200" dirty="0"/>
              <a:t>A lot of data makes the DevOps’ life difficult</a:t>
            </a:r>
          </a:p>
          <a:p>
            <a:pPr lvl="1"/>
            <a:r>
              <a:rPr lang="en-GB" sz="2800" dirty="0"/>
              <a:t>Minifying for use in PDB</a:t>
            </a:r>
          </a:p>
          <a:p>
            <a:pPr lvl="1"/>
            <a:r>
              <a:rPr lang="en-GB" sz="2800" dirty="0"/>
              <a:t>Synchronising PROD data upstream for testing</a:t>
            </a:r>
          </a:p>
          <a:p>
            <a:r>
              <a:rPr lang="en-GB" sz="3200" dirty="0"/>
              <a:t>PDBs are great, but introduce some caveats</a:t>
            </a:r>
            <a:endParaRPr lang="nl-NL" sz="3200" dirty="0"/>
          </a:p>
          <a:p>
            <a:pPr lvl="1"/>
            <a:r>
              <a:rPr lang="nl-NL" sz="2800" dirty="0"/>
              <a:t>Limited PROD data </a:t>
            </a:r>
            <a:r>
              <a:rPr lang="nl-NL" sz="2800" dirty="0" err="1"/>
              <a:t>to</a:t>
            </a:r>
            <a:r>
              <a:rPr lang="nl-NL" sz="2800" dirty="0"/>
              <a:t> test </a:t>
            </a:r>
            <a:r>
              <a:rPr lang="nl-NL" sz="2800" dirty="0" err="1"/>
              <a:t>with</a:t>
            </a:r>
            <a:endParaRPr lang="nl-NL" sz="2800" dirty="0"/>
          </a:p>
          <a:p>
            <a:pPr lvl="1"/>
            <a:r>
              <a:rPr lang="nl-NL" sz="2800" dirty="0" err="1"/>
              <a:t>Dispatcher</a:t>
            </a:r>
            <a:r>
              <a:rPr lang="nl-NL" sz="2800" dirty="0"/>
              <a:t> </a:t>
            </a:r>
            <a:r>
              <a:rPr lang="nl-NL" sz="2800" dirty="0" err="1"/>
              <a:t>errors</a:t>
            </a:r>
            <a:r>
              <a:rPr lang="nl-NL" sz="2800" dirty="0"/>
              <a:t> in ORDS</a:t>
            </a:r>
          </a:p>
          <a:p>
            <a:pPr lvl="1"/>
            <a:r>
              <a:rPr lang="nl-NL" sz="2800" dirty="0"/>
              <a:t>Flashback </a:t>
            </a:r>
            <a:r>
              <a:rPr lang="nl-NL" sz="2800" dirty="0" err="1"/>
              <a:t>space</a:t>
            </a:r>
            <a:r>
              <a:rPr lang="nl-NL" sz="2800" dirty="0"/>
              <a:t> management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7822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074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with KISS</a:t>
            </a:r>
          </a:p>
          <a:p>
            <a:r>
              <a:rPr lang="en-US" dirty="0"/>
              <a:t>Make it a parallel project</a:t>
            </a:r>
          </a:p>
          <a:p>
            <a:r>
              <a:rPr lang="en-US" dirty="0"/>
              <a:t>Add a dedicated DevOps engineer to your team</a:t>
            </a:r>
          </a:p>
          <a:p>
            <a:r>
              <a:rPr lang="en-US" dirty="0"/>
              <a:t>Develop all stages separately</a:t>
            </a:r>
          </a:p>
          <a:p>
            <a:pPr lvl="1"/>
            <a:r>
              <a:rPr lang="en-US" dirty="0"/>
              <a:t>Build, Test, Deploy, Monitor</a:t>
            </a:r>
          </a:p>
          <a:p>
            <a:r>
              <a:rPr lang="en-US" dirty="0"/>
              <a:t>OS and tool independent</a:t>
            </a:r>
          </a:p>
          <a:p>
            <a:pPr lvl="1"/>
            <a:r>
              <a:rPr lang="en-US" dirty="0"/>
              <a:t>Scripting as well as build server</a:t>
            </a:r>
          </a:p>
          <a:p>
            <a:r>
              <a:rPr lang="en-US" noProof="0" dirty="0"/>
              <a:t>The Gang of Four in DevOps?</a:t>
            </a:r>
          </a:p>
          <a:p>
            <a:pPr lvl="1"/>
            <a:r>
              <a:rPr lang="en-US" dirty="0"/>
              <a:t>Beware of over-engineering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12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52386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about SQLCL Projects in relation to the bespoke DevOps Platform we just looked at.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13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836063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14A4A-2C6E-AD7F-3694-5AECD0F9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E47C6-D694-DDBB-492D-3B2E92C2C1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CDCA06-B094-5C47-F382-BAA4DE130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42893-3B93-86EE-9E9C-4C176DA21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en-NL" smtClean="0"/>
              <a:t>14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11555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359BE-996F-453B-96FF-6DF19F89F1A4}" type="slidenum">
              <a:rPr lang="nl-NL" smtClean="0"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227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974502" y="5304699"/>
            <a:ext cx="8239127" cy="238867"/>
          </a:xfrm>
          <a:prstGeom prst="rect">
            <a:avLst/>
          </a:prstGeom>
        </p:spPr>
        <p:txBody>
          <a:bodyPr lIns="34290" tIns="34290" rIns="34290" bIns="34290"/>
          <a:lstStyle>
            <a:lvl1pPr defTabSz="363220">
              <a:defRPr sz="1408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7108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17.03.25</a:t>
            </a:fld>
            <a:endParaRPr lang="de-D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unsplash.com/photos/a-group-of-people-sitting-next-to-each-other-KD0XKtrllU8?utm_content=creditCopyText&amp;utm_medium=referral&amp;utm_source=unsplas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splash.com/@duometre_?utm_content=creditCopyText&amp;utm_medium=referral&amp;utm_source=unsplash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7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30">
            <a:extLst>
              <a:ext uri="{FF2B5EF4-FFF2-40B4-BE49-F238E27FC236}">
                <a16:creationId xmlns:a16="http://schemas.microsoft.com/office/drawing/2014/main" id="{4FA4E651-C3D8-4DB8-A026-E8531C6A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0824" y="1982554"/>
            <a:ext cx="8936425" cy="1286544"/>
          </a:xfrm>
          <a:noFill/>
        </p:spPr>
        <p:txBody>
          <a:bodyPr anchor="b">
            <a:normAutofit/>
          </a:bodyPr>
          <a:lstStyle/>
          <a:p>
            <a:r>
              <a:rPr lang="en-US" sz="5200" b="1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Continuous</a:t>
            </a:r>
            <a:endParaRPr lang="en-US" sz="5200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8787" y="3135776"/>
            <a:ext cx="10509388" cy="556964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noProof="0" dirty="0"/>
              <a:t>Stephan Visser</a:t>
            </a:r>
          </a:p>
        </p:txBody>
      </p:sp>
      <p:pic>
        <p:nvPicPr>
          <p:cNvPr id="8" name="Picture 7" descr="A qr code with a flower in the center&#10;&#10;AI-generated content may be incorrect.">
            <a:extLst>
              <a:ext uri="{FF2B5EF4-FFF2-40B4-BE49-F238E27FC236}">
                <a16:creationId xmlns:a16="http://schemas.microsoft.com/office/drawing/2014/main" id="{7810C139-005D-4E78-7A07-036EAF107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04" y="3891710"/>
            <a:ext cx="1356104" cy="12865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Picture 11" descr="A qr code with a logo&#10;&#10;AI-generated content may be incorrect.">
            <a:extLst>
              <a:ext uri="{FF2B5EF4-FFF2-40B4-BE49-F238E27FC236}">
                <a16:creationId xmlns:a16="http://schemas.microsoft.com/office/drawing/2014/main" id="{B81DA632-BEA1-BEE4-630F-C5017DD5B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19" y="3891710"/>
            <a:ext cx="1321324" cy="12865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9" descr="A qr code with a blue circle&#10;&#10;AI-generated content may be incorrect.">
            <a:extLst>
              <a:ext uri="{FF2B5EF4-FFF2-40B4-BE49-F238E27FC236}">
                <a16:creationId xmlns:a16="http://schemas.microsoft.com/office/drawing/2014/main" id="{ED486C85-7E1B-DE2F-E90F-0F566CCE2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955" y="3891710"/>
            <a:ext cx="1356104" cy="12865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6F074D5-B9F7-B229-588D-6BBB3ECC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6" y="106705"/>
            <a:ext cx="2786498" cy="27864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Afbeelding 23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56EC80E7-F6D5-3D49-27CC-E642F26075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243" y="2332012"/>
            <a:ext cx="2411006" cy="101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D2E7E4-B8BB-3603-543C-AFF5D13FC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DB6701D-B6E2-6C45-8E38-55F958E5A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867" y="1335005"/>
            <a:ext cx="4866812" cy="18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3BCFC749-2163-D410-6067-B0110D62C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5867" y="3246664"/>
            <a:ext cx="509905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Formula 1, the term APEX refers to the crucial point in a corner where the driver comes closest to the inside of the turn.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Correctly judging and hitting the APEX makes the difference between smoothly and quickly going through a corner and being left behind or crashing.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i="1" noProof="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Applying DevOps in an APEX project is comparable in that respect and requires a certain degree of “driving skills”.</a:t>
            </a:r>
          </a:p>
        </p:txBody>
      </p:sp>
      <p:pic>
        <p:nvPicPr>
          <p:cNvPr id="16" name="Afbeelding 15" descr="Afbeelding met kleding, gebouw, persoon, buitenshuis&#10;&#10;Door AI gegenereerde inhoud is mogelijk onjuist.">
            <a:extLst>
              <a:ext uri="{FF2B5EF4-FFF2-40B4-BE49-F238E27FC236}">
                <a16:creationId xmlns:a16="http://schemas.microsoft.com/office/drawing/2014/main" id="{5862B37E-A056-1BC3-95CF-52FCE9725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672"/>
            <a:ext cx="6165951" cy="53699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AEAD50B3-C843-26C4-2A9D-40C6416E2E84}"/>
              </a:ext>
            </a:extLst>
          </p:cNvPr>
          <p:cNvSpPr txBox="1"/>
          <p:nvPr/>
        </p:nvSpPr>
        <p:spPr>
          <a:xfrm>
            <a:off x="0" y="6596390"/>
            <a:ext cx="23072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0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Photo </a:t>
            </a:r>
            <a:r>
              <a:rPr lang="nl-NL" sz="10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</a:t>
            </a:r>
            <a:r>
              <a:rPr lang="nl-NL" sz="10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nl-NL" sz="1050" b="0" i="0" dirty="0">
                <a:effectLst/>
                <a:hlinkClick r:id="rId6"/>
              </a:rPr>
              <a:t>Taehoon Kim</a:t>
            </a:r>
            <a:r>
              <a:rPr lang="nl-NL" sz="10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on </a:t>
            </a:r>
            <a:r>
              <a:rPr lang="nl-NL" sz="1050" b="0" i="0" dirty="0">
                <a:effectLst/>
                <a:hlinkClick r:id="rId7"/>
              </a:rPr>
              <a:t>Unsplash</a:t>
            </a:r>
            <a:endParaRPr lang="nl-NL" sz="1050" dirty="0"/>
          </a:p>
        </p:txBody>
      </p:sp>
    </p:spTree>
    <p:extLst>
      <p:ext uri="{BB962C8B-B14F-4D97-AF65-F5344CB8AC3E}">
        <p14:creationId xmlns:p14="http://schemas.microsoft.com/office/powerpoint/2010/main" val="291990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CCA0A-9AC3-461C-5A1F-D346448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DevOps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5C9A80-6E2F-F429-B543-854229608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1217" y="1690688"/>
            <a:ext cx="5789566" cy="2846615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DevOps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emphasizes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the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integration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of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teams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,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processes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,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and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technology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to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deliver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software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in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a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more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effective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and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reliable</a:t>
            </a:r>
            <a:r>
              <a:rPr lang="en-US" sz="3600" noProof="0" dirty="0">
                <a:solidFill>
                  <a:srgbClr val="000000"/>
                </a:solidFill>
                <a:effectLst/>
                <a:latin typeface="Aptos"/>
              </a:rPr>
              <a:t> </a:t>
            </a:r>
            <a:r>
              <a:rPr lang="en-US" sz="3600" i="1" noProof="0" dirty="0">
                <a:solidFill>
                  <a:srgbClr val="000000"/>
                </a:solidFill>
                <a:effectLst/>
                <a:latin typeface="Aptos"/>
              </a:rPr>
              <a:t>way.</a:t>
            </a:r>
            <a:endParaRPr lang="en-US" sz="3600" i="1" noProof="0" dirty="0">
              <a:latin typeface="Aptos"/>
            </a:endParaRPr>
          </a:p>
        </p:txBody>
      </p:sp>
      <p:pic>
        <p:nvPicPr>
          <p:cNvPr id="4" name="Picture 2" descr="What is DevOps">
            <a:extLst>
              <a:ext uri="{FF2B5EF4-FFF2-40B4-BE49-F238E27FC236}">
                <a16:creationId xmlns:a16="http://schemas.microsoft.com/office/drawing/2014/main" id="{362AB5D3-6F8C-9499-B2DE-F97CEF88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780" y="4757981"/>
            <a:ext cx="4297902" cy="16178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0372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D1948-B771-BE65-AD09-AAB991221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Key Aspects of DevOps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DA40C1-5936-D011-5D7B-0F1989980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983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noProof="0" dirty="0">
                <a:solidFill>
                  <a:srgbClr val="1B1C1D"/>
                </a:solidFill>
                <a:ea typeface="+mn-lt"/>
                <a:cs typeface="+mn-lt"/>
              </a:rPr>
              <a:t>People:</a:t>
            </a:r>
            <a:endParaRPr lang="en-US" sz="2400" noProof="0" dirty="0"/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Culture of Collaboration, Communication, Research &amp; Development</a:t>
            </a:r>
            <a:endParaRPr lang="en-US" sz="2000" noProof="0" dirty="0"/>
          </a:p>
          <a:p>
            <a:r>
              <a:rPr lang="en-US" sz="2400" noProof="0" dirty="0">
                <a:solidFill>
                  <a:srgbClr val="1B1C1D"/>
                </a:solidFill>
                <a:ea typeface="+mn-lt"/>
                <a:cs typeface="+mn-lt"/>
              </a:rPr>
              <a:t>Processes:</a:t>
            </a:r>
            <a:endParaRPr lang="en-US" sz="2400" noProof="0" dirty="0"/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Security </a:t>
            </a:r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Compliance</a:t>
            </a:r>
          </a:p>
          <a:p>
            <a:pPr lvl="1"/>
            <a:r>
              <a:rPr lang="en-US" b="1" noProof="0" dirty="0">
                <a:solidFill>
                  <a:srgbClr val="1B1C1D"/>
                </a:solidFill>
                <a:highlight>
                  <a:srgbClr val="00FF00"/>
                </a:highlight>
                <a:ea typeface="+mn-lt"/>
                <a:cs typeface="+mn-lt"/>
              </a:rPr>
              <a:t>Continuous Improvement</a:t>
            </a:r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Configuration Management &amp; Version Control</a:t>
            </a:r>
          </a:p>
          <a:p>
            <a:r>
              <a:rPr lang="en-US" sz="2400" noProof="0" dirty="0">
                <a:solidFill>
                  <a:srgbClr val="1B1C1D"/>
                </a:solidFill>
                <a:ea typeface="+mn-lt"/>
                <a:cs typeface="+mn-lt"/>
              </a:rPr>
              <a:t>Technology:</a:t>
            </a:r>
            <a:endParaRPr lang="en-US" sz="2400" noProof="0" dirty="0"/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Infrastructure as Code (IaC) </a:t>
            </a:r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Version Control System (VCS)</a:t>
            </a:r>
            <a:endParaRPr lang="en-US" sz="2000" noProof="0" dirty="0">
              <a:solidFill>
                <a:srgbClr val="000000"/>
              </a:solidFill>
              <a:ea typeface="+mn-lt"/>
              <a:cs typeface="+mn-lt"/>
            </a:endParaRPr>
          </a:p>
          <a:p>
            <a:pPr lvl="1"/>
            <a:r>
              <a:rPr lang="en-US" b="1" noProof="0" dirty="0">
                <a:solidFill>
                  <a:srgbClr val="1B1C1D"/>
                </a:solidFill>
                <a:highlight>
                  <a:srgbClr val="00FF00"/>
                </a:highlight>
                <a:ea typeface="+mn-lt"/>
                <a:cs typeface="+mn-lt"/>
              </a:rPr>
              <a:t>Continuous Integration &amp; Delivery (CI/CD)</a:t>
            </a:r>
            <a:endParaRPr lang="en-US" b="1" noProof="0" dirty="0">
              <a:highlight>
                <a:srgbClr val="00FF00"/>
              </a:highlight>
            </a:endParaRPr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Automation</a:t>
            </a:r>
            <a:endParaRPr lang="en-US" sz="2000" noProof="0" dirty="0"/>
          </a:p>
          <a:p>
            <a:pPr lvl="1"/>
            <a:r>
              <a:rPr lang="en-US" sz="2000" noProof="0" dirty="0">
                <a:solidFill>
                  <a:srgbClr val="1B1C1D"/>
                </a:solidFill>
                <a:ea typeface="+mn-lt"/>
                <a:cs typeface="+mn-lt"/>
              </a:rPr>
              <a:t>Monitoring &amp; Logging </a:t>
            </a:r>
            <a:endParaRPr lang="en-US" sz="2000" noProof="0" dirty="0">
              <a:solidFill>
                <a:srgbClr val="1B1C1D"/>
              </a:solidFill>
            </a:endParaRPr>
          </a:p>
          <a:p>
            <a:endParaRPr lang="en-US" sz="2400" noProof="0" dirty="0">
              <a:solidFill>
                <a:srgbClr val="1B1C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0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computer, computer, Uitvoerapparaat, Netbook&#10;&#10;Automatisch gegenereerde beschrijving">
            <a:extLst>
              <a:ext uri="{FF2B5EF4-FFF2-40B4-BE49-F238E27FC236}">
                <a16:creationId xmlns:a16="http://schemas.microsoft.com/office/drawing/2014/main" id="{60F60AF5-DE97-9D2D-050F-A65D89B64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533" y="118533"/>
            <a:ext cx="6620934" cy="6620934"/>
          </a:xfrm>
          <a:prstGeom prst="rect">
            <a:avLst/>
          </a:prstGeom>
          <a:effectLst>
            <a:softEdge rad="514307"/>
          </a:effectLst>
        </p:spPr>
      </p:pic>
    </p:spTree>
    <p:extLst>
      <p:ext uri="{BB962C8B-B14F-4D97-AF65-F5344CB8AC3E}">
        <p14:creationId xmlns:p14="http://schemas.microsoft.com/office/powerpoint/2010/main" val="1295147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BF54EF-9355-C126-7EA1-9F124CE8F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Customers, two solutions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EFDD40-218F-9A19-C420-113B56A13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524155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Customer “A”</a:t>
            </a:r>
            <a:endParaRPr lang="en-NL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89BEF0-FDA7-6B44-AB7C-D440C8AAF8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30 APEX apps in PROD</a:t>
            </a:r>
          </a:p>
          <a:p>
            <a:r>
              <a:rPr lang="en-GB" dirty="0"/>
              <a:t>Mostly former Excel / Access</a:t>
            </a:r>
          </a:p>
          <a:p>
            <a:r>
              <a:rPr lang="en-GB" dirty="0"/>
              <a:t>No DevOps, Yes Agile</a:t>
            </a:r>
          </a:p>
          <a:p>
            <a:r>
              <a:rPr lang="en-GB" dirty="0"/>
              <a:t>No VCS for APEX environments</a:t>
            </a:r>
          </a:p>
          <a:p>
            <a:r>
              <a:rPr lang="en-GB" dirty="0"/>
              <a:t>2 teams (10-15 </a:t>
            </a:r>
            <a:r>
              <a:rPr lang="en-GB" dirty="0" err="1"/>
              <a:t>devs</a:t>
            </a:r>
            <a:r>
              <a:rPr lang="en-GB" dirty="0"/>
              <a:t> / team)</a:t>
            </a:r>
          </a:p>
          <a:p>
            <a:r>
              <a:rPr lang="en-GB" dirty="0"/>
              <a:t>No DevOps Platform Engineer</a:t>
            </a:r>
          </a:p>
          <a:p>
            <a:endParaRPr lang="en-NL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C0D3B9-8EFC-AA1F-0832-D8F0BD168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24154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Customer “B”</a:t>
            </a:r>
            <a:endParaRPr lang="en-NL" sz="32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F3C85F-08B3-CE7A-31FC-15469D0B9F7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2 APEX apps in PROD</a:t>
            </a:r>
          </a:p>
          <a:p>
            <a:r>
              <a:rPr lang="en-GB" dirty="0"/>
              <a:t>Former Designer/Developer</a:t>
            </a:r>
          </a:p>
          <a:p>
            <a:r>
              <a:rPr lang="en-GB" dirty="0"/>
              <a:t>Yes DevOps, Yes Agile</a:t>
            </a:r>
          </a:p>
          <a:p>
            <a:r>
              <a:rPr lang="en-GB" dirty="0"/>
              <a:t>Continuous Improvement</a:t>
            </a:r>
          </a:p>
          <a:p>
            <a:r>
              <a:rPr lang="en-GB" dirty="0"/>
              <a:t>1 team (5 </a:t>
            </a:r>
            <a:r>
              <a:rPr lang="en-GB" dirty="0" err="1"/>
              <a:t>devs</a:t>
            </a:r>
            <a:r>
              <a:rPr lang="en-GB" dirty="0"/>
              <a:t>)</a:t>
            </a:r>
          </a:p>
          <a:p>
            <a:r>
              <a:rPr lang="en-GB" dirty="0"/>
              <a:t>1 DevOps 	Platform Engineer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98317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981AF-DE9B-2340-498C-7B98DE652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D51C44A5-CE44-CC7B-7AC1-4BAAE7563E42}"/>
              </a:ext>
            </a:extLst>
          </p:cNvPr>
          <p:cNvSpPr/>
          <p:nvPr/>
        </p:nvSpPr>
        <p:spPr>
          <a:xfrm>
            <a:off x="0" y="1243829"/>
            <a:ext cx="12192000" cy="562154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F7520D-A7C6-D66F-6836-4B7FA5AB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Customer A: Platform Building Blocks</a:t>
            </a:r>
          </a:p>
        </p:txBody>
      </p:sp>
      <p:pic>
        <p:nvPicPr>
          <p:cNvPr id="6" name="Picture 2" descr="5 Best GitLab Time Tracking Integrations to Unlock Productivity Potential">
            <a:extLst>
              <a:ext uri="{FF2B5EF4-FFF2-40B4-BE49-F238E27FC236}">
                <a16:creationId xmlns:a16="http://schemas.microsoft.com/office/drawing/2014/main" id="{72B21629-5005-BC44-E90A-822FD49AF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t="33192" r="23469" b="44359"/>
          <a:stretch/>
        </p:blipFill>
        <p:spPr bwMode="auto">
          <a:xfrm>
            <a:off x="262245" y="3737779"/>
            <a:ext cx="1151910" cy="26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itHubとは？概要や機能、使い方などを徹底解説 | クラウドソーシングTimes[タイムズ]">
            <a:extLst>
              <a:ext uri="{FF2B5EF4-FFF2-40B4-BE49-F238E27FC236}">
                <a16:creationId xmlns:a16="http://schemas.microsoft.com/office/drawing/2014/main" id="{43FC6CD9-5FD4-8B9C-4018-65B8DE2C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096" y="3705884"/>
            <a:ext cx="1332505" cy="44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ELK: Elasticsearch | Logstash | Kibana | Blog SALESmanago – Customer ...">
            <a:extLst>
              <a:ext uri="{FF2B5EF4-FFF2-40B4-BE49-F238E27FC236}">
                <a16:creationId xmlns:a16="http://schemas.microsoft.com/office/drawing/2014/main" id="{964020B4-4686-AF21-B72C-133005ABF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969" y="4917704"/>
            <a:ext cx="967315" cy="69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Integration of Prometheus and Grafana | by Adarsh Thakur | Medium">
            <a:extLst>
              <a:ext uri="{FF2B5EF4-FFF2-40B4-BE49-F238E27FC236}">
                <a16:creationId xmlns:a16="http://schemas.microsoft.com/office/drawing/2014/main" id="{13B83DD7-42D5-0CFD-0CFA-CF38AA73F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627" y="4421923"/>
            <a:ext cx="1357311" cy="5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diagram of a company&#10;&#10;AI-generated content may be incorrect.">
            <a:extLst>
              <a:ext uri="{FF2B5EF4-FFF2-40B4-BE49-F238E27FC236}">
                <a16:creationId xmlns:a16="http://schemas.microsoft.com/office/drawing/2014/main" id="{BC6CBA80-7589-A5EE-7EE7-0C68960FA3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13" y="1979044"/>
            <a:ext cx="6711672" cy="3123732"/>
          </a:xfrm>
          <a:prstGeom prst="rect">
            <a:avLst/>
          </a:prstGeom>
        </p:spPr>
      </p:pic>
      <p:pic>
        <p:nvPicPr>
          <p:cNvPr id="4128" name="Picture 32" descr="Robot Framework Tutorials – QA Automation Expert">
            <a:extLst>
              <a:ext uri="{FF2B5EF4-FFF2-40B4-BE49-F238E27FC236}">
                <a16:creationId xmlns:a16="http://schemas.microsoft.com/office/drawing/2014/main" id="{51DA8B75-7B6C-32B9-557D-A731C8A7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352" y="5134175"/>
            <a:ext cx="1110121" cy="5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2" name="Picture 36" descr="How to Configure Jenkins Job to Run Batch Command?">
            <a:extLst>
              <a:ext uri="{FF2B5EF4-FFF2-40B4-BE49-F238E27FC236}">
                <a16:creationId xmlns:a16="http://schemas.microsoft.com/office/drawing/2014/main" id="{2C839D4E-E48F-2CB0-F389-9D6C71DB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13" y="4126999"/>
            <a:ext cx="892141" cy="89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4" name="Picture 38" descr="Vässardag om HashiCorp Vault | Mejsla AB">
            <a:extLst>
              <a:ext uri="{FF2B5EF4-FFF2-40B4-BE49-F238E27FC236}">
                <a16:creationId xmlns:a16="http://schemas.microsoft.com/office/drawing/2014/main" id="{B1EE3697-872E-837E-6FF7-B3FD2B4D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33" y="1716870"/>
            <a:ext cx="1169631" cy="43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6" name="Picture 40" descr="Subversion Logo">
            <a:extLst>
              <a:ext uri="{FF2B5EF4-FFF2-40B4-BE49-F238E27FC236}">
                <a16:creationId xmlns:a16="http://schemas.microsoft.com/office/drawing/2014/main" id="{77384766-99DB-B3CD-B387-BFBB90ABB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846" y="2811317"/>
            <a:ext cx="892142" cy="59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Atlassian Logo, symbol, meaning, history, PNG, brand">
            <a:extLst>
              <a:ext uri="{FF2B5EF4-FFF2-40B4-BE49-F238E27FC236}">
                <a16:creationId xmlns:a16="http://schemas.microsoft.com/office/drawing/2014/main" id="{1314EE35-BE9D-6A47-51E9-BC510BCE8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8" r="24217"/>
          <a:stretch/>
        </p:blipFill>
        <p:spPr bwMode="auto">
          <a:xfrm>
            <a:off x="2562295" y="2148071"/>
            <a:ext cx="501173" cy="55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0" descr="Oracle Database 23c Developer Edition: The Perfect Starting Point for ...">
            <a:extLst>
              <a:ext uri="{FF2B5EF4-FFF2-40B4-BE49-F238E27FC236}">
                <a16:creationId xmlns:a16="http://schemas.microsoft.com/office/drawing/2014/main" id="{D0B8C57E-E827-D863-A3CC-1CAEE00A4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210" y="2134168"/>
            <a:ext cx="465558" cy="50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F69A0C1-F3D5-AFDE-E28E-A8DE057F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26" y="1624991"/>
            <a:ext cx="1300898" cy="48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26112A15-B28D-EB04-F8A0-B09BDDE2CA94}"/>
              </a:ext>
            </a:extLst>
          </p:cNvPr>
          <p:cNvSpPr txBox="1"/>
          <p:nvPr/>
        </p:nvSpPr>
        <p:spPr>
          <a:xfrm>
            <a:off x="1718733" y="16842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 teams (10-15 </a:t>
            </a:r>
            <a:r>
              <a:rPr lang="nl-NL" dirty="0" err="1"/>
              <a:t>devs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021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846420D-B40E-8CB4-F0EF-3A3FC3EF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017274"/>
            <a:ext cx="10423906" cy="649924"/>
          </a:xfrm>
        </p:spPr>
        <p:txBody>
          <a:bodyPr anchor="b">
            <a:noAutofit/>
          </a:bodyPr>
          <a:lstStyle/>
          <a:p>
            <a:r>
              <a:rPr lang="en-GB" dirty="0"/>
              <a:t>Customer A: Observations / Lessons Learned</a:t>
            </a:r>
            <a:endParaRPr lang="en-NL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3D42CA-A467-1D1A-5335-CD926B632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1851223"/>
            <a:ext cx="10423906" cy="4868754"/>
          </a:xfrm>
        </p:spPr>
        <p:txBody>
          <a:bodyPr anchor="t">
            <a:normAutofit/>
          </a:bodyPr>
          <a:lstStyle/>
          <a:p>
            <a:r>
              <a:rPr lang="en-GB" dirty="0"/>
              <a:t>Start with KISS</a:t>
            </a:r>
          </a:p>
          <a:p>
            <a:r>
              <a:rPr lang="en-GB" dirty="0"/>
              <a:t>Do not focus only on tech</a:t>
            </a:r>
          </a:p>
          <a:p>
            <a:r>
              <a:rPr lang="en-GB" dirty="0"/>
              <a:t>Use the right VCS</a:t>
            </a:r>
          </a:p>
          <a:p>
            <a:r>
              <a:rPr lang="en-GB" dirty="0"/>
              <a:t>All apps in a single workspace?</a:t>
            </a:r>
          </a:p>
          <a:p>
            <a:r>
              <a:rPr lang="en-GB" dirty="0"/>
              <a:t>Liquibase is not always necessary</a:t>
            </a:r>
          </a:p>
          <a:p>
            <a:r>
              <a:rPr lang="en-GB" dirty="0"/>
              <a:t>Do not forget to include all parts and pieces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86548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6C369-23FB-71C9-A080-14850B28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D4F82FF8-CAB1-335B-5152-E46D5C9425DE}"/>
              </a:ext>
            </a:extLst>
          </p:cNvPr>
          <p:cNvSpPr/>
          <p:nvPr/>
        </p:nvSpPr>
        <p:spPr>
          <a:xfrm>
            <a:off x="0" y="1295721"/>
            <a:ext cx="12192000" cy="562154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0F0820-9110-32C6-C3E7-0DD8C326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Customer B: Platform Building Blocks</a:t>
            </a:r>
          </a:p>
        </p:txBody>
      </p:sp>
      <p:pic>
        <p:nvPicPr>
          <p:cNvPr id="4118" name="Picture 22" descr="Setting Up an Ubuntu 20.04 Docker Container | by Spencer Pollock | The ...">
            <a:extLst>
              <a:ext uri="{FF2B5EF4-FFF2-40B4-BE49-F238E27FC236}">
                <a16:creationId xmlns:a16="http://schemas.microsoft.com/office/drawing/2014/main" id="{56C72F1B-87BC-695C-346F-10A824277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769" y="2088350"/>
            <a:ext cx="711546" cy="5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Oracle Database 23c Developer Edition: The Perfect Starting Point for ...">
            <a:extLst>
              <a:ext uri="{FF2B5EF4-FFF2-40B4-BE49-F238E27FC236}">
                <a16:creationId xmlns:a16="http://schemas.microsoft.com/office/drawing/2014/main" id="{E0285E8B-DCEE-8935-ED66-1773C4426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210" y="2134168"/>
            <a:ext cx="465558" cy="50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diagram of a company&#10;&#10;AI-generated content may be incorrect.">
            <a:extLst>
              <a:ext uri="{FF2B5EF4-FFF2-40B4-BE49-F238E27FC236}">
                <a16:creationId xmlns:a16="http://schemas.microsoft.com/office/drawing/2014/main" id="{9852ADDF-23ED-2117-2CD8-C4FEF357E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13" y="1979044"/>
            <a:ext cx="6711672" cy="3123732"/>
          </a:xfrm>
          <a:prstGeom prst="rect">
            <a:avLst/>
          </a:prstGeom>
        </p:spPr>
      </p:pic>
      <p:pic>
        <p:nvPicPr>
          <p:cNvPr id="11" name="Picture 12" descr="TFS2018 to AzureDevops 2019 Upgrade -Part 1 – My Devops Journal">
            <a:extLst>
              <a:ext uri="{FF2B5EF4-FFF2-40B4-BE49-F238E27FC236}">
                <a16:creationId xmlns:a16="http://schemas.microsoft.com/office/drawing/2014/main" id="{67005D23-6C4E-68EE-4373-C6F136662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45" y="2912226"/>
            <a:ext cx="1071073" cy="80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B8CE87D-9081-EC9F-3CF8-CF796D945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26" y="1624991"/>
            <a:ext cx="1300898" cy="48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54E9211-C49C-EE0A-5B5F-0EF1ACF0BB5A}"/>
              </a:ext>
            </a:extLst>
          </p:cNvPr>
          <p:cNvSpPr txBox="1"/>
          <p:nvPr/>
        </p:nvSpPr>
        <p:spPr>
          <a:xfrm>
            <a:off x="1718733" y="16842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1 team (5 </a:t>
            </a:r>
            <a:r>
              <a:rPr lang="nl-NL" dirty="0" err="1"/>
              <a:t>devs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89388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8A7D6EF-E5D6-7EF7-5FCC-8AA57EF8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017274"/>
            <a:ext cx="10432373" cy="649924"/>
          </a:xfrm>
        </p:spPr>
        <p:txBody>
          <a:bodyPr anchor="b">
            <a:noAutofit/>
          </a:bodyPr>
          <a:lstStyle/>
          <a:p>
            <a:r>
              <a:rPr lang="en-GB" dirty="0"/>
              <a:t>Customer B: Observations / Lessons Learned</a:t>
            </a:r>
            <a:endParaRPr lang="en-NL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F21044-EF97-E1AC-4FC1-F7FFA98C9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101380"/>
            <a:ext cx="10432373" cy="4572435"/>
          </a:xfrm>
        </p:spPr>
        <p:txBody>
          <a:bodyPr anchor="t">
            <a:normAutofit/>
          </a:bodyPr>
          <a:lstStyle/>
          <a:p>
            <a:r>
              <a:rPr lang="en-GB" dirty="0"/>
              <a:t>A complete toolset makes life a lot easier!</a:t>
            </a:r>
          </a:p>
          <a:p>
            <a:r>
              <a:rPr lang="en-GB" dirty="0"/>
              <a:t>Security Matters (a lot)!</a:t>
            </a:r>
          </a:p>
          <a:p>
            <a:r>
              <a:rPr lang="en-GB" dirty="0"/>
              <a:t>A lot of data makes the DevOps’ life difficult</a:t>
            </a:r>
          </a:p>
          <a:p>
            <a:r>
              <a:rPr lang="en-GB" dirty="0"/>
              <a:t>PDBs are great, but introduce some caveats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79425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40792-9D13-9E80-C90A-2DC4521FD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computer, computer, Uitvoerapparaat, Netbook&#10;&#10;Automatisch gegenereerde beschrijving">
            <a:extLst>
              <a:ext uri="{FF2B5EF4-FFF2-40B4-BE49-F238E27FC236}">
                <a16:creationId xmlns:a16="http://schemas.microsoft.com/office/drawing/2014/main" id="{214F08C8-35FC-CE59-39C9-9B2BB03B1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533" y="118533"/>
            <a:ext cx="6620934" cy="6620934"/>
          </a:xfrm>
          <a:prstGeom prst="rect">
            <a:avLst/>
          </a:prstGeom>
          <a:effectLst>
            <a:softEdge rad="514307"/>
          </a:effectLst>
        </p:spPr>
      </p:pic>
    </p:spTree>
    <p:extLst>
      <p:ext uri="{BB962C8B-B14F-4D97-AF65-F5344CB8AC3E}">
        <p14:creationId xmlns:p14="http://schemas.microsoft.com/office/powerpoint/2010/main" val="2194732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D02C-1EC4-675C-EB02-F8B85C223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70" y="365125"/>
            <a:ext cx="10515600" cy="1325563"/>
          </a:xfrm>
        </p:spPr>
        <p:txBody>
          <a:bodyPr/>
          <a:lstStyle/>
          <a:p>
            <a:r>
              <a:rPr lang="en-US" noProof="0" dirty="0"/>
              <a:t>Developing a CI/CD solution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21006C-3A36-07B8-5FE6-25E5DB21A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83378" cy="4351338"/>
          </a:xfrm>
        </p:spPr>
        <p:txBody>
          <a:bodyPr/>
          <a:lstStyle/>
          <a:p>
            <a:r>
              <a:rPr lang="en-US" dirty="0"/>
              <a:t>Start with KISS</a:t>
            </a:r>
          </a:p>
          <a:p>
            <a:r>
              <a:rPr lang="en-US" dirty="0"/>
              <a:t>Make it a parallel project</a:t>
            </a:r>
          </a:p>
          <a:p>
            <a:r>
              <a:rPr lang="en-US" dirty="0"/>
              <a:t>Add a dedicated DevOps engineer to your team</a:t>
            </a:r>
          </a:p>
          <a:p>
            <a:r>
              <a:rPr lang="en-US" dirty="0"/>
              <a:t>Develop all stages as separate modules</a:t>
            </a:r>
          </a:p>
          <a:p>
            <a:r>
              <a:rPr lang="en-US" dirty="0"/>
              <a:t>OS and tool independent</a:t>
            </a:r>
          </a:p>
          <a:p>
            <a:r>
              <a:rPr lang="en-US" noProof="0" dirty="0"/>
              <a:t>The Gang of Four in DevOps?</a:t>
            </a:r>
          </a:p>
          <a:p>
            <a:endParaRPr lang="en-US" noProof="0" dirty="0"/>
          </a:p>
        </p:txBody>
      </p:sp>
      <p:pic>
        <p:nvPicPr>
          <p:cNvPr id="2052" name="Picture 4" descr="CI/CD Design Patterns: Design and implement CI/CD using proven design patterns">
            <a:extLst>
              <a:ext uri="{FF2B5EF4-FFF2-40B4-BE49-F238E27FC236}">
                <a16:creationId xmlns:a16="http://schemas.microsoft.com/office/drawing/2014/main" id="{21E2B45E-EF8A-4256-E371-6A9378F1E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457" y="2051223"/>
            <a:ext cx="3680240" cy="4541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78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018BB9-D30E-DAFE-5D31-2474037E5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Retrospective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14A6B-A835-D87D-EAF5-2BD4C78FB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 descr="Where Do Go From Here Arrow Signs Unertainty Stock Motion Graphics SBV ...">
            <a:extLst>
              <a:ext uri="{FF2B5EF4-FFF2-40B4-BE49-F238E27FC236}">
                <a16:creationId xmlns:a16="http://schemas.microsoft.com/office/drawing/2014/main" id="{1756AA6D-8335-348A-1C68-B581D7C3F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4" t="-6382" r="13894" b="6382"/>
          <a:stretch/>
        </p:blipFill>
        <p:spPr bwMode="auto">
          <a:xfrm>
            <a:off x="2194213" y="779318"/>
            <a:ext cx="7803573" cy="607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09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EFCB8-5E0F-2422-7B5B-35885A850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78EABF-D320-C440-89B7-123032FA0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F6BD-E302-0F25-6DB0-0BEC56AA9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GB" dirty="0"/>
              <a:t>Liron </a:t>
            </a:r>
            <a:r>
              <a:rPr lang="en-GB" dirty="0" err="1"/>
              <a:t>Amitzi</a:t>
            </a:r>
            <a:endParaRPr lang="en-GB" dirty="0"/>
          </a:p>
          <a:p>
            <a:r>
              <a:rPr lang="en-GB" dirty="0"/>
              <a:t>Alex </a:t>
            </a:r>
            <a:r>
              <a:rPr lang="en-GB" dirty="0" err="1"/>
              <a:t>Nuijten</a:t>
            </a:r>
            <a:r>
              <a:rPr lang="en-GB" dirty="0"/>
              <a:t> and Patrick Barel</a:t>
            </a:r>
          </a:p>
          <a:p>
            <a:r>
              <a:rPr lang="en-GB" dirty="0"/>
              <a:t>Michel </a:t>
            </a:r>
            <a:r>
              <a:rPr lang="en-GB" dirty="0" err="1"/>
              <a:t>Schildmeijer</a:t>
            </a:r>
            <a:endParaRPr lang="en-GB" dirty="0"/>
          </a:p>
          <a:p>
            <a:r>
              <a:rPr lang="en-GB" dirty="0"/>
              <a:t>Jess Perry (</a:t>
            </a:r>
            <a:r>
              <a:rPr lang="en-GB" dirty="0" err="1"/>
              <a:t>Jolpica</a:t>
            </a:r>
            <a:r>
              <a:rPr lang="en-GB" dirty="0"/>
              <a:t> F1)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4" descr="CI/CD Design Patterns: Design and implement CI/CD using proven design patterns">
            <a:extLst>
              <a:ext uri="{FF2B5EF4-FFF2-40B4-BE49-F238E27FC236}">
                <a16:creationId xmlns:a16="http://schemas.microsoft.com/office/drawing/2014/main" id="{C9D3096E-7BA4-2C59-4305-E4F5B813D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227" y="3503069"/>
            <a:ext cx="2414479" cy="3165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Modern Oracle Database Programming: Level Up Your Skill Set to Oracle's  Latest and Most Powerful Features in SQL, PL/SQL, and JSON : Nuijten, Alex,  Barel, Patrick: Amazon.nl: Boeken">
            <a:extLst>
              <a:ext uri="{FF2B5EF4-FFF2-40B4-BE49-F238E27FC236}">
                <a16:creationId xmlns:a16="http://schemas.microsoft.com/office/drawing/2014/main" id="{3F461978-7ABA-B4EF-C0E2-7D176C1FC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993" y="1044727"/>
            <a:ext cx="2270467" cy="3239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302B3F-8959-D816-E8E5-553E620599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726" y="3997364"/>
            <a:ext cx="3543300" cy="1304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36725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indmill in a field&#10;&#10;AI-generated content may be incorrect.">
            <a:extLst>
              <a:ext uri="{FF2B5EF4-FFF2-40B4-BE49-F238E27FC236}">
                <a16:creationId xmlns:a16="http://schemas.microsoft.com/office/drawing/2014/main" id="{CC451A11-1F47-C726-2406-1B2D7696D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2" name="Rectangle"/>
          <p:cNvSpPr/>
          <p:nvPr/>
        </p:nvSpPr>
        <p:spPr>
          <a:xfrm>
            <a:off x="-1" y="-32113"/>
            <a:ext cx="12249092" cy="6890114"/>
          </a:xfrm>
          <a:prstGeom prst="rect">
            <a:avLst/>
          </a:prstGeom>
          <a:solidFill>
            <a:srgbClr val="000000">
              <a:alpha val="44934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500"/>
          </a:p>
        </p:txBody>
      </p:sp>
      <p:sp>
        <p:nvSpPr>
          <p:cNvPr id="173" name="Please fill in your…"/>
          <p:cNvSpPr txBox="1"/>
          <p:nvPr/>
        </p:nvSpPr>
        <p:spPr>
          <a:xfrm>
            <a:off x="4251313" y="2797294"/>
            <a:ext cx="7938238" cy="18543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ctr">
              <a:defRPr sz="11800" b="1">
                <a:ln w="12700" cap="flat">
                  <a:solidFill>
                    <a:srgbClr val="2E686C"/>
                  </a:solidFill>
                  <a:prstDash val="solid"/>
                  <a:miter lim="400000"/>
                </a:ln>
                <a:solidFill>
                  <a:srgbClr val="F1EFE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5900" dirty="0"/>
              <a:t>Please fill in your</a:t>
            </a:r>
          </a:p>
          <a:p>
            <a:pPr algn="ctr">
              <a:defRPr sz="11800" b="1">
                <a:ln w="12700" cap="flat">
                  <a:solidFill>
                    <a:srgbClr val="2E686C"/>
                  </a:solidFill>
                  <a:prstDash val="solid"/>
                  <a:miter lim="400000"/>
                </a:ln>
                <a:solidFill>
                  <a:srgbClr val="F1EFE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5900" dirty="0"/>
              <a:t>evaluations</a:t>
            </a:r>
          </a:p>
        </p:txBody>
      </p:sp>
      <p:sp>
        <p:nvSpPr>
          <p:cNvPr id="174" name="Rounded Rectangle"/>
          <p:cNvSpPr/>
          <p:nvPr/>
        </p:nvSpPr>
        <p:spPr>
          <a:xfrm>
            <a:off x="610305" y="759397"/>
            <a:ext cx="3760413" cy="3760413"/>
          </a:xfrm>
          <a:prstGeom prst="roundRect">
            <a:avLst>
              <a:gd name="adj" fmla="val 11210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292100">
              <a:defRPr sz="11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550"/>
          </a:p>
        </p:txBody>
      </p:sp>
      <p:grpSp>
        <p:nvGrpSpPr>
          <p:cNvPr id="178" name="Group"/>
          <p:cNvGrpSpPr/>
          <p:nvPr/>
        </p:nvGrpSpPr>
        <p:grpSpPr>
          <a:xfrm flipH="1">
            <a:off x="-1" y="-1"/>
            <a:ext cx="12192002" cy="6879433"/>
            <a:chOff x="-1" y="-1"/>
            <a:chExt cx="24384001" cy="13758863"/>
          </a:xfrm>
        </p:grpSpPr>
        <p:sp>
          <p:nvSpPr>
            <p:cNvPr id="175" name="Triangle"/>
            <p:cNvSpPr/>
            <p:nvPr/>
          </p:nvSpPr>
          <p:spPr>
            <a:xfrm flipH="1">
              <a:off x="17987014" y="9418360"/>
              <a:ext cx="6396986" cy="4340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D34749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412750"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76" name="Triangle"/>
            <p:cNvSpPr/>
            <p:nvPr/>
          </p:nvSpPr>
          <p:spPr>
            <a:xfrm rot="10800000" flipH="1">
              <a:off x="-1" y="-1"/>
              <a:ext cx="6405556" cy="4340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1EFED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412750"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pic>
          <p:nvPicPr>
            <p:cNvPr id="177" name="nloug_logo.svg" descr="nloug_logo.sv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99080" y="389009"/>
              <a:ext cx="3421622" cy="112978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pic>
        <p:nvPicPr>
          <p:cNvPr id="1028" name="Picture 4" descr="223">
            <a:extLst>
              <a:ext uri="{FF2B5EF4-FFF2-40B4-BE49-F238E27FC236}">
                <a16:creationId xmlns:a16="http://schemas.microsoft.com/office/drawing/2014/main" id="{E9617C7C-C2C4-E567-D595-1F390B6C5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96" y="909288"/>
            <a:ext cx="3460630" cy="346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4440</TotalTime>
  <Words>779</Words>
  <Application>Microsoft Macintosh PowerPoint</Application>
  <PresentationFormat>Breedbeeld</PresentationFormat>
  <Paragraphs>145</Paragraphs>
  <Slides>15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2" baseType="lpstr">
      <vt:lpstr>-webkit-standard</vt:lpstr>
      <vt:lpstr>Aptos</vt:lpstr>
      <vt:lpstr>Aptos Display</vt:lpstr>
      <vt:lpstr>Arial</vt:lpstr>
      <vt:lpstr>Calibri</vt:lpstr>
      <vt:lpstr>Courier New</vt:lpstr>
      <vt:lpstr>Kantoorthema</vt:lpstr>
      <vt:lpstr>Continuous</vt:lpstr>
      <vt:lpstr>PowerPoint-presentatie</vt:lpstr>
      <vt:lpstr>DevOps</vt:lpstr>
      <vt:lpstr>Key Aspects of DevOps</vt:lpstr>
      <vt:lpstr>PowerPoint-presentatie</vt:lpstr>
      <vt:lpstr>Two Customers, two solutions</vt:lpstr>
      <vt:lpstr>Customer A: Platform Building Blocks</vt:lpstr>
      <vt:lpstr>Customer A: Observations / Lessons Learned</vt:lpstr>
      <vt:lpstr>Customer B: Platform Building Blocks</vt:lpstr>
      <vt:lpstr>Customer B: Observations / Lessons Learned</vt:lpstr>
      <vt:lpstr>PowerPoint-presentatie</vt:lpstr>
      <vt:lpstr>Developing a CI/CD solution</vt:lpstr>
      <vt:lpstr>Retrospective</vt:lpstr>
      <vt:lpstr>Thank you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Stephan Visser</cp:lastModifiedBy>
  <cp:revision>2</cp:revision>
  <dcterms:created xsi:type="dcterms:W3CDTF">2025-02-06T16:10:42Z</dcterms:created>
  <dcterms:modified xsi:type="dcterms:W3CDTF">2025-03-17T19:53:32Z</dcterms:modified>
</cp:coreProperties>
</file>